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
  </p:notesMasterIdLst>
  <p:sldIdLst>
    <p:sldId id="268"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005CAF"/>
    <a:srgbClr val="66BAB7"/>
    <a:srgbClr val="103185"/>
    <a:srgbClr val="E4E2ED"/>
    <a:srgbClr val="F4B183"/>
    <a:srgbClr val="C9E7E7"/>
    <a:srgbClr val="4BA7A3"/>
    <a:srgbClr val="07C14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4" autoAdjust="0"/>
  </p:normalViewPr>
  <p:slideViewPr>
    <p:cSldViewPr snapToGrid="0" showGuides="1">
      <p:cViewPr varScale="1">
        <p:scale>
          <a:sx n="75" d="100"/>
          <a:sy n="75" d="100"/>
        </p:scale>
        <p:origin x="3174" y="60"/>
      </p:cViewPr>
      <p:guideLst>
        <p:guide orient="horz" pos="316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A21046A4-CA9C-4147-9433-773E0B13D8CE}" type="datetimeFigureOut">
              <a:rPr kumimoji="1" lang="ja-JP" altLang="en-US" smtClean="0"/>
              <a:t>2022/1/18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90E74A89-E67D-4B08-B6B3-FCE2E5B80F20}" type="slidenum">
              <a:rPr kumimoji="1" lang="ja-JP" altLang="en-US" smtClean="0"/>
              <a:t>‹#›</a:t>
            </a:fld>
            <a:endParaRPr kumimoji="1" lang="ja-JP" altLang="en-US"/>
          </a:p>
        </p:txBody>
      </p:sp>
    </p:spTree>
    <p:extLst>
      <p:ext uri="{BB962C8B-B14F-4D97-AF65-F5344CB8AC3E}">
        <p14:creationId xmlns:p14="http://schemas.microsoft.com/office/powerpoint/2010/main" val="4102165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E74A89-E67D-4B08-B6B3-FCE2E5B80F20}" type="slidenum">
              <a:rPr kumimoji="1" lang="ja-JP" altLang="en-US" smtClean="0"/>
              <a:t>1</a:t>
            </a:fld>
            <a:endParaRPr kumimoji="1" lang="ja-JP" altLang="en-US"/>
          </a:p>
        </p:txBody>
      </p:sp>
    </p:spTree>
    <p:extLst>
      <p:ext uri="{BB962C8B-B14F-4D97-AF65-F5344CB8AC3E}">
        <p14:creationId xmlns:p14="http://schemas.microsoft.com/office/powerpoint/2010/main" val="373367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2960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264155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02635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42036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5083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9365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55541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64707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8313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24627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72667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A2EF7BE1-321D-4BD7-AD68-7E6F80EB2A01}" type="datetimeFigureOut">
              <a:rPr kumimoji="1" lang="ja-JP" altLang="en-US" smtClean="0"/>
              <a:t>2022/1/18</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110113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0" y="0"/>
            <a:ext cx="6858000" cy="360000"/>
          </a:xfrm>
          <a:prstGeom prst="rect">
            <a:avLst/>
          </a:prstGeom>
          <a:solidFill>
            <a:srgbClr val="103185"/>
          </a:solidFill>
        </p:spPr>
        <p:txBody>
          <a:bodyPr wrap="square" bIns="36000" rtlCol="0">
            <a:noAutofit/>
          </a:bodyPr>
          <a:lstStyle/>
          <a:p>
            <a:pPr algn="ctr">
              <a:lnSpc>
                <a:spcPct val="110000"/>
              </a:lnSpc>
            </a:pPr>
            <a:r>
              <a:rPr kumimoji="1" lang="ja-JP" altLang="en-US" sz="1600" b="1" dirty="0">
                <a:solidFill>
                  <a:schemeClr val="bg1"/>
                </a:solidFill>
                <a:latin typeface="メイリオ" panose="020B0604030504040204" pitchFamily="50" charset="-128"/>
                <a:ea typeface="メイリオ" panose="020B0604030504040204" pitchFamily="50" charset="-128"/>
              </a:rPr>
              <a:t>窓口負担割合２割の対象となるかどうかは 主に以下の流れで判定します</a:t>
            </a:r>
          </a:p>
        </p:txBody>
      </p:sp>
      <p:sp>
        <p:nvSpPr>
          <p:cNvPr id="66" name="テキスト ボックス 65"/>
          <p:cNvSpPr txBox="1"/>
          <p:nvPr/>
        </p:nvSpPr>
        <p:spPr>
          <a:xfrm>
            <a:off x="188999" y="383300"/>
            <a:ext cx="6480000" cy="1146468"/>
          </a:xfrm>
          <a:prstGeom prst="rect">
            <a:avLst/>
          </a:prstGeom>
          <a:noFill/>
          <a:ln>
            <a:noFill/>
          </a:ln>
        </p:spPr>
        <p:txBody>
          <a:bodyPr wrap="square" rtlCol="0">
            <a:spAutoFit/>
          </a:bodyPr>
          <a:lstStyle/>
          <a:p>
            <a:pPr marL="285750" indent="-285750">
              <a:lnSpc>
                <a:spcPct val="110000"/>
              </a:lnSpc>
              <a:spcBef>
                <a:spcPts val="300"/>
              </a:spcBef>
              <a:buClr>
                <a:srgbClr val="103185"/>
              </a:buClr>
              <a:buFont typeface="Wingdings" panose="05000000000000000000" pitchFamily="2" charset="2"/>
              <a:buChar char="l"/>
            </a:pPr>
            <a:r>
              <a:rPr lang="ja-JP" altLang="en-US" sz="1200" b="1" dirty="0">
                <a:solidFill>
                  <a:srgbClr val="103185"/>
                </a:solidFill>
                <a:latin typeface="メイリオ" panose="020B0604030504040204" pitchFamily="50" charset="-128"/>
                <a:ea typeface="メイリオ" panose="020B0604030504040204" pitchFamily="50" charset="-128"/>
              </a:rPr>
              <a:t>世帯の窓口負担割合が２割の対象となるかどうかは、後期高齢者医療の被保険者</a:t>
            </a:r>
            <a:r>
              <a:rPr lang="en-US" altLang="ja-JP" sz="1200" b="1" baseline="30000" dirty="0">
                <a:solidFill>
                  <a:srgbClr val="103185"/>
                </a:solidFill>
                <a:latin typeface="メイリオ" panose="020B0604030504040204" pitchFamily="50" charset="-128"/>
                <a:ea typeface="メイリオ" panose="020B0604030504040204" pitchFamily="50" charset="-128"/>
              </a:rPr>
              <a:t>※1</a:t>
            </a:r>
            <a:r>
              <a:rPr lang="ja-JP" altLang="en-US" sz="1200" b="1" dirty="0">
                <a:solidFill>
                  <a:srgbClr val="103185"/>
                </a:solidFill>
                <a:latin typeface="メイリオ" panose="020B0604030504040204" pitchFamily="50" charset="-128"/>
                <a:ea typeface="メイリオ" panose="020B0604030504040204" pitchFamily="50" charset="-128"/>
              </a:rPr>
              <a:t>の課税所得</a:t>
            </a:r>
            <a:r>
              <a:rPr lang="en-US" altLang="ja-JP" sz="1200" b="1" baseline="30000" dirty="0">
                <a:solidFill>
                  <a:srgbClr val="103185"/>
                </a:solidFill>
                <a:latin typeface="メイリオ" panose="020B0604030504040204" pitchFamily="50" charset="-128"/>
                <a:ea typeface="メイリオ" panose="020B0604030504040204" pitchFamily="50" charset="-128"/>
              </a:rPr>
              <a:t>※2</a:t>
            </a:r>
            <a:r>
              <a:rPr lang="ja-JP" altLang="en-US" sz="1200" b="1" dirty="0">
                <a:solidFill>
                  <a:srgbClr val="103185"/>
                </a:solidFill>
                <a:latin typeface="メイリオ" panose="020B0604030504040204" pitchFamily="50" charset="-128"/>
                <a:ea typeface="メイリオ" panose="020B0604030504040204" pitchFamily="50" charset="-128"/>
              </a:rPr>
              <a:t>や年金収入</a:t>
            </a:r>
            <a:r>
              <a:rPr lang="en-US" altLang="ja-JP" sz="1200" b="1" baseline="30000" dirty="0">
                <a:solidFill>
                  <a:srgbClr val="103185"/>
                </a:solidFill>
                <a:latin typeface="メイリオ" panose="020B0604030504040204" pitchFamily="50" charset="-128"/>
                <a:ea typeface="メイリオ" panose="020B0604030504040204" pitchFamily="50" charset="-128"/>
              </a:rPr>
              <a:t>※3</a:t>
            </a:r>
            <a:r>
              <a:rPr lang="ja-JP" altLang="en-US" sz="1200" b="1" dirty="0">
                <a:solidFill>
                  <a:srgbClr val="103185"/>
                </a:solidFill>
                <a:latin typeface="メイリオ" panose="020B0604030504040204" pitchFamily="50" charset="-128"/>
                <a:ea typeface="メイリオ" panose="020B0604030504040204" pitchFamily="50" charset="-128"/>
              </a:rPr>
              <a:t>をもとに、世帯単位で判定します</a:t>
            </a:r>
            <a:r>
              <a:rPr kumimoji="1" lang="ja-JP" altLang="en-US" sz="1200" b="1" dirty="0">
                <a:solidFill>
                  <a:srgbClr val="103185"/>
                </a:solidFill>
                <a:latin typeface="メイリオ" panose="020B0604030504040204" pitchFamily="50" charset="-128"/>
                <a:ea typeface="メイリオ" panose="020B0604030504040204" pitchFamily="50" charset="-128"/>
              </a:rPr>
              <a:t>。</a:t>
            </a:r>
            <a:endParaRPr kumimoji="1" lang="en-US" altLang="ja-JP" sz="1200" b="1" dirty="0">
              <a:solidFill>
                <a:srgbClr val="103185"/>
              </a:solidFill>
              <a:latin typeface="メイリオ" panose="020B0604030504040204" pitchFamily="50" charset="-128"/>
              <a:ea typeface="メイリオ" panose="020B0604030504040204" pitchFamily="50" charset="-128"/>
            </a:endParaRPr>
          </a:p>
          <a:p>
            <a:pPr marL="285750" indent="-285750">
              <a:lnSpc>
                <a:spcPct val="110000"/>
              </a:lnSpc>
              <a:spcBef>
                <a:spcPts val="300"/>
              </a:spcBef>
              <a:buClr>
                <a:srgbClr val="103185"/>
              </a:buClr>
              <a:buFont typeface="Wingdings" panose="05000000000000000000" pitchFamily="2" charset="2"/>
              <a:buChar char="l"/>
            </a:pPr>
            <a:r>
              <a:rPr lang="ja-JP" altLang="en-US" sz="1200" b="1" dirty="0">
                <a:solidFill>
                  <a:srgbClr val="103185"/>
                </a:solidFill>
                <a:latin typeface="メイリオ" panose="020B0604030504040204" pitchFamily="50" charset="-128"/>
                <a:ea typeface="メイリオ" panose="020B0604030504040204" pitchFamily="50" charset="-128"/>
              </a:rPr>
              <a:t>住民税非課税世帯の方は、基本的に１割負担となります。</a:t>
            </a:r>
            <a:br>
              <a:rPr lang="en-US" altLang="ja-JP" sz="1200" b="1" dirty="0">
                <a:solidFill>
                  <a:srgbClr val="103185"/>
                </a:solidFill>
                <a:latin typeface="メイリオ" panose="020B0604030504040204" pitchFamily="50" charset="-128"/>
                <a:ea typeface="メイリオ" panose="020B0604030504040204" pitchFamily="50" charset="-128"/>
              </a:rPr>
            </a:br>
            <a:r>
              <a:rPr lang="en-US" altLang="ja-JP" sz="1200" b="1" dirty="0">
                <a:solidFill>
                  <a:srgbClr val="DB4D6D"/>
                </a:solidFill>
                <a:latin typeface="メイリオ" panose="020B0604030504040204" pitchFamily="50" charset="-128"/>
                <a:ea typeface="メイリオ" panose="020B0604030504040204" pitchFamily="50" charset="-128"/>
              </a:rPr>
              <a:t>(</a:t>
            </a:r>
            <a:r>
              <a:rPr lang="ja-JP" altLang="en-US" sz="1200" b="1" dirty="0">
                <a:solidFill>
                  <a:srgbClr val="DB4D6D"/>
                </a:solidFill>
                <a:latin typeface="メイリオ" panose="020B0604030504040204" pitchFamily="50" charset="-128"/>
                <a:ea typeface="メイリオ" panose="020B0604030504040204" pitchFamily="50" charset="-128"/>
              </a:rPr>
              <a:t>令和３年中の所得をもとに、令和４年８月頃から判定が可能になり、</a:t>
            </a:r>
            <a:br>
              <a:rPr lang="en-US" altLang="ja-JP" sz="1200" b="1" dirty="0">
                <a:solidFill>
                  <a:srgbClr val="DB4D6D"/>
                </a:solidFill>
                <a:latin typeface="メイリオ" panose="020B0604030504040204" pitchFamily="50" charset="-128"/>
                <a:ea typeface="メイリオ" panose="020B0604030504040204" pitchFamily="50" charset="-128"/>
              </a:rPr>
            </a:br>
            <a:r>
              <a:rPr lang="ja-JP" altLang="en-US" sz="1200" b="1" dirty="0">
                <a:solidFill>
                  <a:srgbClr val="DB4D6D"/>
                </a:solidFill>
                <a:latin typeface="メイリオ" panose="020B0604030504040204" pitchFamily="50" charset="-128"/>
                <a:ea typeface="メイリオ" panose="020B0604030504040204" pitchFamily="50" charset="-128"/>
              </a:rPr>
              <a:t>９月中に被保険者証を交付します</a:t>
            </a:r>
            <a:r>
              <a:rPr kumimoji="1" lang="en-US" altLang="ja-JP" sz="1200" b="1" dirty="0">
                <a:solidFill>
                  <a:srgbClr val="DB4D6D"/>
                </a:solidFill>
                <a:latin typeface="メイリオ" panose="020B0604030504040204" pitchFamily="50" charset="-128"/>
                <a:ea typeface="メイリオ" panose="020B0604030504040204" pitchFamily="50" charset="-128"/>
              </a:rPr>
              <a:t>)</a:t>
            </a:r>
          </a:p>
        </p:txBody>
      </p:sp>
      <p:cxnSp>
        <p:nvCxnSpPr>
          <p:cNvPr id="51" name="直線矢印コネクタ 50"/>
          <p:cNvCxnSpPr/>
          <p:nvPr/>
        </p:nvCxnSpPr>
        <p:spPr>
          <a:xfrm>
            <a:off x="606295" y="1552686"/>
            <a:ext cx="0" cy="5364000"/>
          </a:xfrm>
          <a:prstGeom prst="straightConnector1">
            <a:avLst/>
          </a:prstGeom>
          <a:ln w="38100">
            <a:solidFill>
              <a:schemeClr val="accent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3230257" y="1831281"/>
            <a:ext cx="0" cy="720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1710294" y="2928334"/>
            <a:ext cx="0" cy="39960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4500258" y="3297511"/>
            <a:ext cx="0" cy="720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3172692" y="4523960"/>
            <a:ext cx="0" cy="720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95392" y="4525200"/>
            <a:ext cx="0" cy="720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2814293" y="6032273"/>
            <a:ext cx="0" cy="9000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3918292" y="6032273"/>
            <a:ext cx="0" cy="9000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022291" y="6070373"/>
            <a:ext cx="0" cy="8640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6126292" y="6070373"/>
            <a:ext cx="0" cy="8640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4514877" y="3462030"/>
            <a:ext cx="543739" cy="329321"/>
          </a:xfrm>
          <a:prstGeom prst="rect">
            <a:avLst/>
          </a:prstGeom>
          <a:noFill/>
        </p:spPr>
        <p:txBody>
          <a:bodyPr wrap="none" rtlCol="0">
            <a:spAutoFit/>
          </a:bodyPr>
          <a:lstStyle/>
          <a:p>
            <a:pPr>
              <a:lnSpc>
                <a:spcPct val="110000"/>
              </a:lnSpc>
            </a:pPr>
            <a:r>
              <a:rPr kumimoji="1" lang="ja-JP" altLang="en-US" sz="1400" b="1" dirty="0">
                <a:solidFill>
                  <a:srgbClr val="103185"/>
                </a:solidFill>
                <a:latin typeface="メイリオ" panose="020B0604030504040204" pitchFamily="50" charset="-128"/>
                <a:ea typeface="メイリオ" panose="020B0604030504040204" pitchFamily="50" charset="-128"/>
              </a:rPr>
              <a:t>いる</a:t>
            </a:r>
          </a:p>
        </p:txBody>
      </p:sp>
      <p:sp>
        <p:nvSpPr>
          <p:cNvPr id="68" name="テキスト ボックス 67"/>
          <p:cNvSpPr txBox="1"/>
          <p:nvPr/>
        </p:nvSpPr>
        <p:spPr>
          <a:xfrm>
            <a:off x="1745387" y="3462030"/>
            <a:ext cx="723275" cy="329321"/>
          </a:xfrm>
          <a:prstGeom prst="rect">
            <a:avLst/>
          </a:prstGeom>
          <a:noFill/>
        </p:spPr>
        <p:txBody>
          <a:bodyPr wrap="none" rtlCol="0">
            <a:spAutoFit/>
          </a:bodyPr>
          <a:lstStyle/>
          <a:p>
            <a:pPr>
              <a:lnSpc>
                <a:spcPct val="110000"/>
              </a:lnSpc>
            </a:pPr>
            <a:r>
              <a:rPr kumimoji="1" lang="ja-JP" altLang="en-US" sz="1400" b="1" dirty="0">
                <a:solidFill>
                  <a:srgbClr val="4BA7A3"/>
                </a:solidFill>
                <a:latin typeface="メイリオ" panose="020B0604030504040204" pitchFamily="50" charset="-128"/>
                <a:ea typeface="メイリオ" panose="020B0604030504040204" pitchFamily="50" charset="-128"/>
              </a:rPr>
              <a:t>いない</a:t>
            </a:r>
          </a:p>
        </p:txBody>
      </p:sp>
      <p:sp>
        <p:nvSpPr>
          <p:cNvPr id="69" name="テキスト ボックス 68"/>
          <p:cNvSpPr txBox="1"/>
          <p:nvPr/>
        </p:nvSpPr>
        <p:spPr>
          <a:xfrm>
            <a:off x="3204884" y="4665662"/>
            <a:ext cx="902811" cy="329321"/>
          </a:xfrm>
          <a:prstGeom prst="rect">
            <a:avLst/>
          </a:prstGeom>
          <a:noFill/>
        </p:spPr>
        <p:txBody>
          <a:bodyPr wrap="none" rtlCol="0">
            <a:spAutoFit/>
          </a:bodyPr>
          <a:lstStyle/>
          <a:p>
            <a:pPr>
              <a:lnSpc>
                <a:spcPct val="110000"/>
              </a:lnSpc>
            </a:pPr>
            <a:r>
              <a:rPr kumimoji="1" lang="ja-JP" altLang="en-US" sz="1400" b="1" dirty="0">
                <a:solidFill>
                  <a:srgbClr val="103185"/>
                </a:solidFill>
                <a:latin typeface="メイリオ" panose="020B0604030504040204" pitchFamily="50" charset="-128"/>
                <a:ea typeface="メイリオ" panose="020B0604030504040204" pitchFamily="50" charset="-128"/>
              </a:rPr>
              <a:t>１人だけ</a:t>
            </a:r>
          </a:p>
        </p:txBody>
      </p:sp>
      <p:sp>
        <p:nvSpPr>
          <p:cNvPr id="70" name="テキスト ボックス 69"/>
          <p:cNvSpPr txBox="1"/>
          <p:nvPr/>
        </p:nvSpPr>
        <p:spPr>
          <a:xfrm>
            <a:off x="4886027" y="4665662"/>
            <a:ext cx="902811" cy="329321"/>
          </a:xfrm>
          <a:prstGeom prst="rect">
            <a:avLst/>
          </a:prstGeom>
          <a:noFill/>
        </p:spPr>
        <p:txBody>
          <a:bodyPr wrap="none" rtlCol="0">
            <a:spAutoFit/>
          </a:bodyPr>
          <a:lstStyle/>
          <a:p>
            <a:pPr>
              <a:lnSpc>
                <a:spcPct val="110000"/>
              </a:lnSpc>
            </a:pPr>
            <a:r>
              <a:rPr lang="ja-JP" altLang="en-US" sz="1400" b="1" dirty="0">
                <a:solidFill>
                  <a:srgbClr val="103185"/>
                </a:solidFill>
                <a:latin typeface="メイリオ" panose="020B0604030504040204" pitchFamily="50" charset="-128"/>
                <a:ea typeface="メイリオ" panose="020B0604030504040204" pitchFamily="50" charset="-128"/>
              </a:rPr>
              <a:t>２</a:t>
            </a:r>
            <a:r>
              <a:rPr kumimoji="1" lang="ja-JP" altLang="en-US" sz="1400" b="1" dirty="0">
                <a:solidFill>
                  <a:srgbClr val="103185"/>
                </a:solidFill>
                <a:latin typeface="メイリオ" panose="020B0604030504040204" pitchFamily="50" charset="-128"/>
                <a:ea typeface="メイリオ" panose="020B0604030504040204" pitchFamily="50" charset="-128"/>
              </a:rPr>
              <a:t>人以上</a:t>
            </a:r>
          </a:p>
        </p:txBody>
      </p:sp>
      <p:sp>
        <p:nvSpPr>
          <p:cNvPr id="71" name="テキスト ボックス 70"/>
          <p:cNvSpPr txBox="1"/>
          <p:nvPr/>
        </p:nvSpPr>
        <p:spPr>
          <a:xfrm>
            <a:off x="1900728" y="61520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20</a:t>
            </a:r>
            <a:r>
              <a:rPr kumimoji="1" lang="en-US" altLang="ja-JP" sz="1400" b="1" dirty="0">
                <a:solidFill>
                  <a:srgbClr val="4BA7A3"/>
                </a:solidFill>
                <a:latin typeface="メイリオ" panose="020B0604030504040204" pitchFamily="50" charset="-128"/>
                <a:ea typeface="メイリオ" panose="020B0604030504040204" pitchFamily="50" charset="-128"/>
              </a:rPr>
              <a:t>0</a:t>
            </a:r>
            <a:r>
              <a:rPr kumimoji="1" lang="ja-JP" altLang="en-US" sz="1400" b="1" dirty="0">
                <a:solidFill>
                  <a:srgbClr val="4BA7A3"/>
                </a:solidFill>
                <a:latin typeface="メイリオ" panose="020B0604030504040204" pitchFamily="50" charset="-128"/>
                <a:ea typeface="メイリオ" panose="020B0604030504040204" pitchFamily="50" charset="-128"/>
              </a:rPr>
              <a:t>万円</a:t>
            </a:r>
            <a:br>
              <a:rPr kumimoji="1" lang="en-US" altLang="ja-JP" sz="1400" b="1" dirty="0">
                <a:solidFill>
                  <a:srgbClr val="4BA7A3"/>
                </a:solidFill>
                <a:latin typeface="メイリオ" panose="020B0604030504040204" pitchFamily="50" charset="-128"/>
                <a:ea typeface="メイリオ" panose="020B0604030504040204" pitchFamily="50" charset="-128"/>
              </a:rPr>
            </a:br>
            <a:r>
              <a:rPr kumimoji="1" lang="ja-JP" altLang="en-US" sz="1400" b="1" dirty="0">
                <a:solidFill>
                  <a:srgbClr val="4BA7A3"/>
                </a:solidFill>
                <a:latin typeface="メイリオ" panose="020B0604030504040204" pitchFamily="50" charset="-128"/>
                <a:ea typeface="メイリオ" panose="020B0604030504040204" pitchFamily="50" charset="-128"/>
              </a:rPr>
              <a:t>未満</a:t>
            </a:r>
          </a:p>
        </p:txBody>
      </p:sp>
      <p:sp>
        <p:nvSpPr>
          <p:cNvPr id="72" name="テキスト ボックス 71"/>
          <p:cNvSpPr txBox="1"/>
          <p:nvPr/>
        </p:nvSpPr>
        <p:spPr>
          <a:xfrm>
            <a:off x="3021450" y="6152054"/>
            <a:ext cx="909223" cy="566309"/>
          </a:xfrm>
          <a:prstGeom prst="rect">
            <a:avLst/>
          </a:prstGeom>
          <a:noFill/>
        </p:spPr>
        <p:txBody>
          <a:bodyPr wrap="none" rtlCol="0">
            <a:spAutoFit/>
          </a:bodyPr>
          <a:lstStyle/>
          <a:p>
            <a:pPr algn="ctr">
              <a:lnSpc>
                <a:spcPct val="110000"/>
              </a:lnSpc>
            </a:pPr>
            <a:r>
              <a:rPr lang="en-US" altLang="ja-JP" sz="1400" b="1" dirty="0">
                <a:solidFill>
                  <a:srgbClr val="DB4D6D"/>
                </a:solidFill>
                <a:latin typeface="メイリオ" panose="020B0604030504040204" pitchFamily="50" charset="-128"/>
                <a:ea typeface="メイリオ" panose="020B0604030504040204" pitchFamily="50" charset="-128"/>
              </a:rPr>
              <a:t>200</a:t>
            </a:r>
            <a:r>
              <a:rPr kumimoji="1" lang="ja-JP" altLang="en-US" sz="1400" b="1" dirty="0">
                <a:solidFill>
                  <a:srgbClr val="DB4D6D"/>
                </a:solidFill>
                <a:latin typeface="メイリオ" panose="020B0604030504040204" pitchFamily="50" charset="-128"/>
                <a:ea typeface="メイリオ" panose="020B0604030504040204" pitchFamily="50" charset="-128"/>
              </a:rPr>
              <a:t>万円</a:t>
            </a:r>
            <a:br>
              <a:rPr kumimoji="1" lang="en-US" altLang="ja-JP" sz="1400" b="1" dirty="0">
                <a:solidFill>
                  <a:srgbClr val="DB4D6D"/>
                </a:solidFill>
                <a:latin typeface="メイリオ" panose="020B0604030504040204" pitchFamily="50" charset="-128"/>
                <a:ea typeface="メイリオ" panose="020B0604030504040204" pitchFamily="50" charset="-128"/>
              </a:rPr>
            </a:br>
            <a:r>
              <a:rPr kumimoji="1" lang="ja-JP" altLang="en-US" sz="1400" b="1" dirty="0">
                <a:solidFill>
                  <a:srgbClr val="DB4D6D"/>
                </a:solidFill>
                <a:latin typeface="メイリオ" panose="020B0604030504040204" pitchFamily="50" charset="-128"/>
                <a:ea typeface="メイリオ" panose="020B0604030504040204" pitchFamily="50" charset="-128"/>
              </a:rPr>
              <a:t>以上</a:t>
            </a:r>
          </a:p>
        </p:txBody>
      </p:sp>
      <p:sp>
        <p:nvSpPr>
          <p:cNvPr id="73" name="テキスト ボックス 72"/>
          <p:cNvSpPr txBox="1"/>
          <p:nvPr/>
        </p:nvSpPr>
        <p:spPr>
          <a:xfrm>
            <a:off x="4120220" y="61520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320</a:t>
            </a:r>
            <a:r>
              <a:rPr kumimoji="1" lang="ja-JP" altLang="en-US" sz="1400" b="1" dirty="0">
                <a:solidFill>
                  <a:srgbClr val="4BA7A3"/>
                </a:solidFill>
                <a:latin typeface="メイリオ" panose="020B0604030504040204" pitchFamily="50" charset="-128"/>
                <a:ea typeface="メイリオ" panose="020B0604030504040204" pitchFamily="50" charset="-128"/>
              </a:rPr>
              <a:t>万円</a:t>
            </a:r>
            <a:br>
              <a:rPr kumimoji="1" lang="en-US" altLang="ja-JP" sz="1400" b="1" dirty="0">
                <a:solidFill>
                  <a:srgbClr val="4BA7A3"/>
                </a:solidFill>
                <a:latin typeface="メイリオ" panose="020B0604030504040204" pitchFamily="50" charset="-128"/>
                <a:ea typeface="メイリオ" panose="020B0604030504040204" pitchFamily="50" charset="-128"/>
              </a:rPr>
            </a:br>
            <a:r>
              <a:rPr kumimoji="1" lang="ja-JP" altLang="en-US" sz="1400" b="1" dirty="0">
                <a:solidFill>
                  <a:srgbClr val="4BA7A3"/>
                </a:solidFill>
                <a:latin typeface="メイリオ" panose="020B0604030504040204" pitchFamily="50" charset="-128"/>
                <a:ea typeface="メイリオ" panose="020B0604030504040204" pitchFamily="50" charset="-128"/>
              </a:rPr>
              <a:t>未満</a:t>
            </a:r>
          </a:p>
        </p:txBody>
      </p:sp>
      <p:sp>
        <p:nvSpPr>
          <p:cNvPr id="74" name="テキスト ボックス 73"/>
          <p:cNvSpPr txBox="1"/>
          <p:nvPr/>
        </p:nvSpPr>
        <p:spPr>
          <a:xfrm>
            <a:off x="5233192" y="6152054"/>
            <a:ext cx="909223" cy="566309"/>
          </a:xfrm>
          <a:prstGeom prst="rect">
            <a:avLst/>
          </a:prstGeom>
          <a:noFill/>
        </p:spPr>
        <p:txBody>
          <a:bodyPr wrap="none" rtlCol="0">
            <a:spAutoFit/>
          </a:bodyPr>
          <a:lstStyle/>
          <a:p>
            <a:pPr algn="ctr">
              <a:lnSpc>
                <a:spcPct val="110000"/>
              </a:lnSpc>
            </a:pPr>
            <a:r>
              <a:rPr kumimoji="1" lang="en-US" altLang="ja-JP" sz="1400" b="1" dirty="0">
                <a:solidFill>
                  <a:srgbClr val="DB4D6D"/>
                </a:solidFill>
                <a:latin typeface="メイリオ" panose="020B0604030504040204" pitchFamily="50" charset="-128"/>
                <a:ea typeface="メイリオ" panose="020B0604030504040204" pitchFamily="50" charset="-128"/>
              </a:rPr>
              <a:t>320</a:t>
            </a:r>
            <a:r>
              <a:rPr kumimoji="1" lang="ja-JP" altLang="en-US" sz="1400" b="1" dirty="0">
                <a:solidFill>
                  <a:srgbClr val="DB4D6D"/>
                </a:solidFill>
                <a:latin typeface="メイリオ" panose="020B0604030504040204" pitchFamily="50" charset="-128"/>
                <a:ea typeface="メイリオ" panose="020B0604030504040204" pitchFamily="50" charset="-128"/>
              </a:rPr>
              <a:t>万円</a:t>
            </a:r>
            <a:br>
              <a:rPr kumimoji="1" lang="en-US" altLang="ja-JP" sz="1400" b="1" dirty="0">
                <a:solidFill>
                  <a:srgbClr val="DB4D6D"/>
                </a:solidFill>
                <a:latin typeface="メイリオ" panose="020B0604030504040204" pitchFamily="50" charset="-128"/>
                <a:ea typeface="メイリオ" panose="020B0604030504040204" pitchFamily="50" charset="-128"/>
              </a:rPr>
            </a:br>
            <a:r>
              <a:rPr kumimoji="1" lang="ja-JP" altLang="en-US" sz="1400" b="1" dirty="0">
                <a:solidFill>
                  <a:srgbClr val="DB4D6D"/>
                </a:solidFill>
                <a:latin typeface="メイリオ" panose="020B0604030504040204" pitchFamily="50" charset="-128"/>
                <a:ea typeface="メイリオ" panose="020B0604030504040204" pitchFamily="50" charset="-128"/>
              </a:rPr>
              <a:t>以上</a:t>
            </a:r>
          </a:p>
        </p:txBody>
      </p:sp>
      <p:sp>
        <p:nvSpPr>
          <p:cNvPr id="76" name="テキスト ボックス 75"/>
          <p:cNvSpPr txBox="1"/>
          <p:nvPr/>
        </p:nvSpPr>
        <p:spPr>
          <a:xfrm>
            <a:off x="1310244" y="6905590"/>
            <a:ext cx="800100" cy="720000"/>
          </a:xfrm>
          <a:prstGeom prst="rect">
            <a:avLst/>
          </a:prstGeom>
          <a:solidFill>
            <a:srgbClr val="C9E7E7"/>
          </a:solidFill>
          <a:ln w="38100">
            <a:solidFill>
              <a:srgbClr val="4BA7A3"/>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a:latin typeface="メイリオ" panose="020B0604030504040204" pitchFamily="50" charset="-128"/>
                <a:ea typeface="メイリオ" panose="020B0604030504040204" pitchFamily="50" charset="-128"/>
              </a:rPr>
              <a:t>１割</a:t>
            </a:r>
          </a:p>
        </p:txBody>
      </p:sp>
      <p:sp>
        <p:nvSpPr>
          <p:cNvPr id="77" name="テキスト ボックス 76"/>
          <p:cNvSpPr txBox="1"/>
          <p:nvPr/>
        </p:nvSpPr>
        <p:spPr>
          <a:xfrm>
            <a:off x="2414243" y="69055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1600" b="1" dirty="0">
                <a:latin typeface="メイリオ" panose="020B0604030504040204" pitchFamily="50" charset="-128"/>
                <a:ea typeface="メイリオ" panose="020B0604030504040204" pitchFamily="50" charset="-128"/>
              </a:rPr>
              <a:t>１割</a:t>
            </a:r>
          </a:p>
        </p:txBody>
      </p:sp>
      <p:sp>
        <p:nvSpPr>
          <p:cNvPr id="78" name="テキスト ボックス 77"/>
          <p:cNvSpPr txBox="1"/>
          <p:nvPr/>
        </p:nvSpPr>
        <p:spPr>
          <a:xfrm>
            <a:off x="3518242" y="69055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lang="ja-JP" altLang="en-US" sz="1600" b="1" dirty="0">
                <a:latin typeface="メイリオ" panose="020B0604030504040204" pitchFamily="50" charset="-128"/>
                <a:ea typeface="メイリオ" panose="020B0604030504040204" pitchFamily="50" charset="-128"/>
              </a:rPr>
              <a:t>２</a:t>
            </a:r>
            <a:r>
              <a:rPr kumimoji="1" lang="ja-JP" altLang="en-US" sz="1600" b="1" dirty="0">
                <a:latin typeface="メイリオ" panose="020B0604030504040204" pitchFamily="50" charset="-128"/>
                <a:ea typeface="メイリオ" panose="020B0604030504040204" pitchFamily="50" charset="-128"/>
              </a:rPr>
              <a:t>割</a:t>
            </a:r>
          </a:p>
        </p:txBody>
      </p:sp>
      <p:sp>
        <p:nvSpPr>
          <p:cNvPr id="79" name="テキスト ボックス 78"/>
          <p:cNvSpPr txBox="1"/>
          <p:nvPr/>
        </p:nvSpPr>
        <p:spPr>
          <a:xfrm>
            <a:off x="4622241" y="69055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900" b="1" dirty="0">
                <a:latin typeface="メイリオ" panose="020B0604030504040204" pitchFamily="50" charset="-128"/>
                <a:ea typeface="メイリオ" panose="020B0604030504040204" pitchFamily="50" charset="-128"/>
              </a:rPr>
              <a:t>世帯全員が</a:t>
            </a:r>
            <a:endParaRPr kumimoji="1" lang="en-US" altLang="ja-JP" sz="1600" b="1" dirty="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a:latin typeface="メイリオ" panose="020B0604030504040204" pitchFamily="50" charset="-128"/>
                <a:ea typeface="メイリオ" panose="020B0604030504040204" pitchFamily="50" charset="-128"/>
              </a:rPr>
              <a:t>１割</a:t>
            </a:r>
          </a:p>
        </p:txBody>
      </p:sp>
      <p:sp>
        <p:nvSpPr>
          <p:cNvPr id="80" name="テキスト ボックス 79"/>
          <p:cNvSpPr txBox="1"/>
          <p:nvPr/>
        </p:nvSpPr>
        <p:spPr>
          <a:xfrm>
            <a:off x="5726242" y="69055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kumimoji="1" lang="ja-JP" altLang="en-US" sz="900" b="1" dirty="0">
                <a:latin typeface="メイリオ" panose="020B0604030504040204" pitchFamily="50" charset="-128"/>
                <a:ea typeface="メイリオ" panose="020B0604030504040204" pitchFamily="50" charset="-128"/>
              </a:rPr>
              <a:t>世帯全員が</a:t>
            </a:r>
            <a:endParaRPr kumimoji="1" lang="en-US" altLang="ja-JP" sz="900" b="1" dirty="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a:latin typeface="メイリオ" panose="020B0604030504040204" pitchFamily="50" charset="-128"/>
                <a:ea typeface="メイリオ" panose="020B0604030504040204" pitchFamily="50" charset="-128"/>
              </a:rPr>
              <a:t>２割</a:t>
            </a:r>
          </a:p>
        </p:txBody>
      </p:sp>
      <p:sp>
        <p:nvSpPr>
          <p:cNvPr id="81" name="テキスト ボックス 80"/>
          <p:cNvSpPr txBox="1"/>
          <p:nvPr/>
        </p:nvSpPr>
        <p:spPr>
          <a:xfrm>
            <a:off x="206245" y="6905590"/>
            <a:ext cx="800100" cy="720000"/>
          </a:xfrm>
          <a:prstGeom prst="rect">
            <a:avLst/>
          </a:prstGeom>
          <a:solidFill>
            <a:schemeClr val="accent2">
              <a:lumMod val="20000"/>
              <a:lumOff val="80000"/>
            </a:schemeClr>
          </a:solidFill>
          <a:ln w="38100">
            <a:solidFill>
              <a:schemeClr val="accent2"/>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a:latin typeface="メイリオ" panose="020B0604030504040204" pitchFamily="50" charset="-128"/>
                <a:ea typeface="メイリオ" panose="020B0604030504040204" pitchFamily="50" charset="-128"/>
              </a:rPr>
              <a:t>３割</a:t>
            </a:r>
          </a:p>
        </p:txBody>
      </p:sp>
      <p:sp>
        <p:nvSpPr>
          <p:cNvPr id="82" name="テキスト ボックス 81"/>
          <p:cNvSpPr txBox="1"/>
          <p:nvPr/>
        </p:nvSpPr>
        <p:spPr>
          <a:xfrm>
            <a:off x="3338712" y="1994151"/>
            <a:ext cx="1082348" cy="329321"/>
          </a:xfrm>
          <a:prstGeom prst="rect">
            <a:avLst/>
          </a:prstGeom>
          <a:noFill/>
        </p:spPr>
        <p:txBody>
          <a:bodyPr wrap="none" rtlCol="0">
            <a:spAutoFit/>
          </a:bodyPr>
          <a:lstStyle/>
          <a:p>
            <a:pPr>
              <a:lnSpc>
                <a:spcPct val="110000"/>
              </a:lnSpc>
            </a:pPr>
            <a:r>
              <a:rPr kumimoji="1" lang="ja-JP" altLang="en-US" sz="1400" b="1" dirty="0">
                <a:solidFill>
                  <a:srgbClr val="103185"/>
                </a:solidFill>
                <a:latin typeface="メイリオ" panose="020B0604030504040204" pitchFamily="50" charset="-128"/>
                <a:ea typeface="メイリオ" panose="020B0604030504040204" pitchFamily="50" charset="-128"/>
              </a:rPr>
              <a:t>該当しない</a:t>
            </a:r>
          </a:p>
        </p:txBody>
      </p:sp>
      <p:sp>
        <p:nvSpPr>
          <p:cNvPr id="83" name="テキスト ボックス 82"/>
          <p:cNvSpPr txBox="1"/>
          <p:nvPr/>
        </p:nvSpPr>
        <p:spPr>
          <a:xfrm>
            <a:off x="632431" y="1997976"/>
            <a:ext cx="902811" cy="329321"/>
          </a:xfrm>
          <a:prstGeom prst="rect">
            <a:avLst/>
          </a:prstGeom>
          <a:noFill/>
        </p:spPr>
        <p:txBody>
          <a:bodyPr wrap="none" rtlCol="0">
            <a:spAutoFit/>
          </a:bodyPr>
          <a:lstStyle/>
          <a:p>
            <a:pPr>
              <a:lnSpc>
                <a:spcPct val="110000"/>
              </a:lnSpc>
            </a:pPr>
            <a:r>
              <a:rPr kumimoji="1" lang="ja-JP" altLang="en-US" sz="1400" b="1" dirty="0">
                <a:solidFill>
                  <a:schemeClr val="accent2"/>
                </a:solidFill>
                <a:latin typeface="メイリオ" panose="020B0604030504040204" pitchFamily="50" charset="-128"/>
                <a:ea typeface="メイリオ" panose="020B0604030504040204" pitchFamily="50" charset="-128"/>
              </a:rPr>
              <a:t>該当する</a:t>
            </a:r>
          </a:p>
        </p:txBody>
      </p:sp>
      <p:sp>
        <p:nvSpPr>
          <p:cNvPr id="4" name="角丸四角形 3"/>
          <p:cNvSpPr/>
          <p:nvPr/>
        </p:nvSpPr>
        <p:spPr>
          <a:xfrm>
            <a:off x="302022" y="1533278"/>
            <a:ext cx="6125924" cy="40518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sp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現役並み所得者</a:t>
            </a:r>
            <a:r>
              <a:rPr kumimoji="1" lang="en-US" altLang="ja-JP" sz="1400" b="1" baseline="30000" dirty="0">
                <a:solidFill>
                  <a:schemeClr val="tx1"/>
                </a:solidFill>
                <a:latin typeface="メイリオ" panose="020B0604030504040204" pitchFamily="50" charset="-128"/>
                <a:ea typeface="メイリオ" panose="020B0604030504040204" pitchFamily="50" charset="-128"/>
              </a:rPr>
              <a:t>※4</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に該当するか</a:t>
            </a:r>
          </a:p>
        </p:txBody>
      </p:sp>
      <p:sp>
        <p:nvSpPr>
          <p:cNvPr id="39" name="角丸四角形 38"/>
          <p:cNvSpPr/>
          <p:nvPr/>
        </p:nvSpPr>
        <p:spPr>
          <a:xfrm>
            <a:off x="1356208" y="2498817"/>
            <a:ext cx="3636000" cy="908864"/>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課税世帯であって</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世帯内の被保険者の方</a:t>
            </a:r>
            <a:r>
              <a:rPr kumimoji="1" lang="en-US" altLang="ja-JP" sz="1400" b="1" baseline="30000" dirty="0">
                <a:solidFill>
                  <a:schemeClr val="tx1"/>
                </a:solidFill>
                <a:latin typeface="メイリオ" panose="020B0604030504040204" pitchFamily="50" charset="-128"/>
                <a:ea typeface="メイリオ" panose="020B0604030504040204" pitchFamily="50" charset="-128"/>
              </a:rPr>
              <a:t>※1</a:t>
            </a:r>
            <a:r>
              <a:rPr kumimoji="1" lang="ja-JP" altLang="en-US" sz="1400" b="1" dirty="0">
                <a:solidFill>
                  <a:schemeClr val="tx1"/>
                </a:solidFill>
                <a:latin typeface="メイリオ" panose="020B0604030504040204" pitchFamily="50" charset="-128"/>
                <a:ea typeface="メイリオ" panose="020B0604030504040204" pitchFamily="50" charset="-128"/>
              </a:rPr>
              <a:t>のうち</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課税所得</a:t>
            </a:r>
            <a:r>
              <a:rPr kumimoji="1" lang="en-US" altLang="ja-JP" sz="1400" b="1" baseline="30000" dirty="0">
                <a:solidFill>
                  <a:schemeClr val="tx1"/>
                </a:solidFill>
                <a:latin typeface="メイリオ" panose="020B0604030504040204" pitchFamily="50" charset="-128"/>
                <a:ea typeface="メイリオ" panose="020B0604030504040204" pitchFamily="50" charset="-128"/>
              </a:rPr>
              <a:t>※2</a:t>
            </a:r>
            <a:r>
              <a:rPr kumimoji="1" lang="ja-JP" altLang="en-US" sz="1400" b="1" dirty="0">
                <a:solidFill>
                  <a:schemeClr val="tx1"/>
                </a:solidFill>
                <a:latin typeface="メイリオ" panose="020B0604030504040204" pitchFamily="50" charset="-128"/>
                <a:ea typeface="メイリオ" panose="020B0604030504040204" pitchFamily="50" charset="-128"/>
              </a:rPr>
              <a:t>が</a:t>
            </a:r>
            <a:r>
              <a:rPr kumimoji="1" lang="en-US" altLang="ja-JP" sz="1400" b="1" dirty="0">
                <a:solidFill>
                  <a:schemeClr val="tx1"/>
                </a:solidFill>
                <a:latin typeface="メイリオ" panose="020B0604030504040204" pitchFamily="50" charset="-128"/>
                <a:ea typeface="メイリオ" panose="020B0604030504040204" pitchFamily="50" charset="-128"/>
              </a:rPr>
              <a:t>28</a:t>
            </a:r>
            <a:r>
              <a:rPr kumimoji="1" lang="ja-JP" altLang="en-US" sz="1400" b="1" dirty="0">
                <a:solidFill>
                  <a:schemeClr val="tx1"/>
                </a:solidFill>
                <a:latin typeface="メイリオ" panose="020B0604030504040204" pitchFamily="50" charset="-128"/>
                <a:ea typeface="メイリオ" panose="020B0604030504040204" pitchFamily="50" charset="-128"/>
              </a:rPr>
              <a:t>万円以上の方がいるか</a:t>
            </a:r>
          </a:p>
        </p:txBody>
      </p:sp>
      <p:sp>
        <p:nvSpPr>
          <p:cNvPr id="40" name="角丸四角形 39"/>
          <p:cNvSpPr/>
          <p:nvPr/>
        </p:nvSpPr>
        <p:spPr>
          <a:xfrm>
            <a:off x="2708667" y="4010516"/>
            <a:ext cx="3511004" cy="60590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世帯に被保険者</a:t>
            </a:r>
            <a:r>
              <a:rPr kumimoji="1" lang="en-US" altLang="ja-JP" sz="1400" b="1" baseline="30000" dirty="0">
                <a:solidFill>
                  <a:schemeClr val="tx1"/>
                </a:solidFill>
                <a:latin typeface="メイリオ" panose="020B0604030504040204" pitchFamily="50" charset="-128"/>
                <a:ea typeface="メイリオ" panose="020B0604030504040204" pitchFamily="50" charset="-128"/>
              </a:rPr>
              <a:t>※1</a:t>
            </a:r>
            <a:r>
              <a:rPr kumimoji="1" lang="ja-JP" altLang="en-US" sz="1400" b="1" dirty="0">
                <a:solidFill>
                  <a:schemeClr val="tx1"/>
                </a:solidFill>
                <a:latin typeface="メイリオ" panose="020B0604030504040204" pitchFamily="50" charset="-128"/>
                <a:ea typeface="メイリオ" panose="020B0604030504040204" pitchFamily="50" charset="-128"/>
              </a:rPr>
              <a:t>が</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a:solidFill>
                  <a:schemeClr val="tx1"/>
                </a:solidFill>
                <a:latin typeface="メイリオ" panose="020B0604030504040204" pitchFamily="50" charset="-128"/>
                <a:ea typeface="メイリオ" panose="020B0604030504040204" pitchFamily="50" charset="-128"/>
              </a:rPr>
              <a:t>２人以上いるか</a:t>
            </a:r>
          </a:p>
        </p:txBody>
      </p:sp>
      <p:sp>
        <p:nvSpPr>
          <p:cNvPr id="41" name="角丸四角形 40"/>
          <p:cNvSpPr/>
          <p:nvPr/>
        </p:nvSpPr>
        <p:spPr>
          <a:xfrm>
            <a:off x="2265829" y="5227200"/>
            <a:ext cx="2172639" cy="882000"/>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a:solidFill>
                  <a:schemeClr val="tx1"/>
                </a:solidFill>
                <a:latin typeface="メイリオ" panose="020B0604030504040204" pitchFamily="50" charset="-128"/>
                <a:ea typeface="メイリオ" panose="020B0604030504040204" pitchFamily="50" charset="-128"/>
              </a:rPr>
              <a:t>※3</a:t>
            </a:r>
            <a:r>
              <a:rPr kumimoji="1" lang="en-US" altLang="ja-JP" sz="1200" b="1" dirty="0">
                <a:solidFill>
                  <a:schemeClr val="tx1"/>
                </a:solidFill>
                <a:latin typeface="メイリオ" panose="020B0604030504040204" pitchFamily="50" charset="-128"/>
                <a:ea typeface="メイリオ" panose="020B0604030504040204" pitchFamily="50" charset="-128"/>
              </a:rPr>
              <a:t>+</a:t>
            </a:r>
            <a:r>
              <a:rPr kumimoji="1" lang="ja-JP" altLang="en-US" sz="1200" b="1" dirty="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a:solidFill>
                  <a:schemeClr val="tx1"/>
                </a:solidFill>
                <a:latin typeface="メイリオ" panose="020B0604030504040204" pitchFamily="50" charset="-128"/>
                <a:ea typeface="メイリオ" panose="020B0604030504040204" pitchFamily="50" charset="-128"/>
              </a:rPr>
              <a:t>※5</a:t>
            </a:r>
            <a:r>
              <a:rPr kumimoji="1" lang="ja-JP" altLang="en-US" sz="1200" b="1" dirty="0">
                <a:solidFill>
                  <a:schemeClr val="tx1"/>
                </a:solidFill>
                <a:latin typeface="メイリオ" panose="020B0604030504040204" pitchFamily="50" charset="-128"/>
                <a:ea typeface="メイリオ" panose="020B0604030504040204" pitchFamily="50" charset="-128"/>
              </a:rPr>
              <a:t>」が</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lgn="ctr"/>
            <a:r>
              <a:rPr kumimoji="1" lang="en-US" altLang="ja-JP" sz="1200" b="1" dirty="0">
                <a:solidFill>
                  <a:schemeClr val="tx1"/>
                </a:solidFill>
                <a:latin typeface="メイリオ" panose="020B0604030504040204" pitchFamily="50" charset="-128"/>
                <a:ea typeface="メイリオ" panose="020B0604030504040204" pitchFamily="50" charset="-128"/>
              </a:rPr>
              <a:t>200</a:t>
            </a:r>
            <a:r>
              <a:rPr kumimoji="1" lang="ja-JP" altLang="en-US" sz="1200" b="1" dirty="0">
                <a:solidFill>
                  <a:schemeClr val="tx1"/>
                </a:solidFill>
                <a:latin typeface="メイリオ" panose="020B0604030504040204" pitchFamily="50" charset="-128"/>
                <a:ea typeface="メイリオ" panose="020B0604030504040204" pitchFamily="50" charset="-128"/>
              </a:rPr>
              <a:t>万円以上か</a:t>
            </a:r>
          </a:p>
        </p:txBody>
      </p:sp>
      <p:sp>
        <p:nvSpPr>
          <p:cNvPr id="42" name="角丸四角形 41"/>
          <p:cNvSpPr/>
          <p:nvPr/>
        </p:nvSpPr>
        <p:spPr>
          <a:xfrm>
            <a:off x="4485432" y="5227200"/>
            <a:ext cx="2172639" cy="881260"/>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a:solidFill>
                  <a:schemeClr val="tx1"/>
                </a:solidFill>
                <a:latin typeface="メイリオ" panose="020B0604030504040204" pitchFamily="50" charset="-128"/>
                <a:ea typeface="メイリオ" panose="020B0604030504040204" pitchFamily="50" charset="-128"/>
              </a:rPr>
              <a:t>※3</a:t>
            </a:r>
            <a:r>
              <a:rPr kumimoji="1" lang="en-US" altLang="ja-JP" sz="1200" b="1" dirty="0">
                <a:solidFill>
                  <a:schemeClr val="tx1"/>
                </a:solidFill>
                <a:latin typeface="メイリオ" panose="020B0604030504040204" pitchFamily="50" charset="-128"/>
                <a:ea typeface="メイリオ" panose="020B0604030504040204" pitchFamily="50" charset="-128"/>
              </a:rPr>
              <a:t>+</a:t>
            </a:r>
            <a:r>
              <a:rPr kumimoji="1" lang="ja-JP" altLang="en-US" sz="1200" b="1" dirty="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a:solidFill>
                  <a:schemeClr val="tx1"/>
                </a:solidFill>
                <a:latin typeface="メイリオ" panose="020B0604030504040204" pitchFamily="50" charset="-128"/>
                <a:ea typeface="メイリオ" panose="020B0604030504040204" pitchFamily="50" charset="-128"/>
              </a:rPr>
              <a:t>※5</a:t>
            </a:r>
            <a:r>
              <a:rPr kumimoji="1" lang="ja-JP" altLang="en-US" sz="1200" b="1" dirty="0">
                <a:solidFill>
                  <a:schemeClr val="tx1"/>
                </a:solidFill>
                <a:latin typeface="メイリオ" panose="020B0604030504040204" pitchFamily="50" charset="-128"/>
                <a:ea typeface="メイリオ" panose="020B0604030504040204" pitchFamily="50" charset="-128"/>
              </a:rPr>
              <a:t>」の</a:t>
            </a:r>
            <a:endParaRPr kumimoji="1" lang="en-US" altLang="ja-JP" sz="12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a:solidFill>
                  <a:schemeClr val="tx1"/>
                </a:solidFill>
                <a:latin typeface="メイリオ" panose="020B0604030504040204" pitchFamily="50" charset="-128"/>
                <a:ea typeface="メイリオ" panose="020B0604030504040204" pitchFamily="50" charset="-128"/>
              </a:rPr>
              <a:t>合計が</a:t>
            </a:r>
            <a:r>
              <a:rPr lang="en-US" altLang="ja-JP" sz="1200" b="1" dirty="0">
                <a:solidFill>
                  <a:schemeClr val="tx1"/>
                </a:solidFill>
                <a:latin typeface="メイリオ" panose="020B0604030504040204" pitchFamily="50" charset="-128"/>
                <a:ea typeface="メイリオ" panose="020B0604030504040204" pitchFamily="50" charset="-128"/>
              </a:rPr>
              <a:t>32</a:t>
            </a:r>
            <a:r>
              <a:rPr kumimoji="1" lang="en-US" altLang="ja-JP" sz="1200" b="1" dirty="0">
                <a:solidFill>
                  <a:schemeClr val="tx1"/>
                </a:solidFill>
                <a:latin typeface="メイリオ" panose="020B0604030504040204" pitchFamily="50" charset="-128"/>
                <a:ea typeface="メイリオ" panose="020B0604030504040204" pitchFamily="50" charset="-128"/>
              </a:rPr>
              <a:t>0</a:t>
            </a:r>
            <a:r>
              <a:rPr kumimoji="1" lang="ja-JP" altLang="en-US" sz="1200" b="1" dirty="0">
                <a:solidFill>
                  <a:schemeClr val="tx1"/>
                </a:solidFill>
                <a:latin typeface="メイリオ" panose="020B0604030504040204" pitchFamily="50" charset="-128"/>
                <a:ea typeface="メイリオ" panose="020B0604030504040204" pitchFamily="50" charset="-128"/>
              </a:rPr>
              <a:t>万円以上か</a:t>
            </a: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0181" y="3160970"/>
            <a:ext cx="800758" cy="747708"/>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5318" y="2290259"/>
            <a:ext cx="1030630" cy="1219681"/>
          </a:xfrm>
          <a:prstGeom prst="rect">
            <a:avLst/>
          </a:prstGeom>
        </p:spPr>
      </p:pic>
      <p:sp>
        <p:nvSpPr>
          <p:cNvPr id="43" name="テキスト ボックス 42"/>
          <p:cNvSpPr txBox="1"/>
          <p:nvPr/>
        </p:nvSpPr>
        <p:spPr>
          <a:xfrm>
            <a:off x="78725" y="7744220"/>
            <a:ext cx="6700548" cy="2083066"/>
          </a:xfrm>
          <a:prstGeom prst="rect">
            <a:avLst/>
          </a:prstGeom>
          <a:noFill/>
          <a:ln w="6350">
            <a:solidFill>
              <a:srgbClr val="103185"/>
            </a:solidFill>
            <a:prstDash val="dash"/>
          </a:ln>
        </p:spPr>
        <p:txBody>
          <a:bodyPr wrap="square" tIns="36000" bIns="36000" rtlCol="0" anchor="ctr">
            <a:spAutoFit/>
          </a:bodyPr>
          <a:lstStyle/>
          <a:p>
            <a:pPr>
              <a:lnSpc>
                <a:spcPct val="110000"/>
              </a:lnSpc>
              <a:spcBef>
                <a:spcPts val="600"/>
              </a:spcBef>
            </a:pP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　後期高齢者医療の被保険者とは</a:t>
            </a:r>
            <a:br>
              <a:rPr kumimoji="1" lang="en-US" altLang="ja-JP" sz="1000" dirty="0">
                <a:latin typeface="メイリオ" panose="020B0604030504040204" pitchFamily="50" charset="-128"/>
                <a:ea typeface="メイリオ" panose="020B0604030504040204" pitchFamily="50" charset="-128"/>
              </a:rPr>
            </a:br>
            <a:r>
              <a:rPr kumimoji="1" lang="ja-JP" altLang="en-US" sz="1000" dirty="0">
                <a:latin typeface="メイリオ" panose="020B0604030504040204" pitchFamily="50" charset="-128"/>
                <a:ea typeface="メイリオ" panose="020B0604030504040204" pitchFamily="50" charset="-128"/>
              </a:rPr>
              <a:t>　　　</a:t>
            </a:r>
            <a:r>
              <a:rPr kumimoji="1" lang="en-US" altLang="ja-JP" sz="1000" dirty="0">
                <a:latin typeface="メイリオ" panose="020B0604030504040204" pitchFamily="50" charset="-128"/>
                <a:ea typeface="メイリオ" panose="020B0604030504040204" pitchFamily="50" charset="-128"/>
              </a:rPr>
              <a:t>75</a:t>
            </a:r>
            <a:r>
              <a:rPr kumimoji="1" lang="ja-JP" altLang="en-US" sz="1000" dirty="0">
                <a:latin typeface="メイリオ" panose="020B0604030504040204" pitchFamily="50" charset="-128"/>
                <a:ea typeface="メイリオ" panose="020B0604030504040204" pitchFamily="50" charset="-128"/>
              </a:rPr>
              <a:t>歳以上の方と</a:t>
            </a:r>
            <a:r>
              <a:rPr lang="en-US" altLang="ja-JP" sz="1000" dirty="0">
                <a:latin typeface="メイリオ" panose="020B0604030504040204" pitchFamily="50" charset="-128"/>
                <a:ea typeface="メイリオ" panose="020B0604030504040204" pitchFamily="50" charset="-128"/>
              </a:rPr>
              <a:t>65</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74</a:t>
            </a:r>
            <a:r>
              <a:rPr lang="ja-JP" altLang="en-US" sz="1000" dirty="0">
                <a:latin typeface="メイリオ" panose="020B0604030504040204" pitchFamily="50" charset="-128"/>
                <a:ea typeface="メイリオ" panose="020B0604030504040204" pitchFamily="50" charset="-128"/>
              </a:rPr>
              <a:t>歳で一定の障がいの状態にあると広域連合から認定を受けた方です。</a:t>
            </a:r>
            <a:endParaRPr kumimoji="1" lang="en-US" altLang="ja-JP" sz="1000" dirty="0">
              <a:latin typeface="メイリオ" panose="020B0604030504040204" pitchFamily="50" charset="-128"/>
              <a:ea typeface="メイリオ" panose="020B0604030504040204" pitchFamily="50" charset="-128"/>
            </a:endParaRPr>
          </a:p>
          <a:p>
            <a:pPr>
              <a:lnSpc>
                <a:spcPct val="110000"/>
              </a:lnSpc>
              <a:spcBef>
                <a:spcPts val="600"/>
              </a:spcBef>
            </a:pPr>
            <a:r>
              <a:rPr kumimoji="1" lang="en-US" altLang="ja-JP"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　「</a:t>
            </a:r>
            <a:r>
              <a:rPr kumimoji="1" lang="ja-JP" altLang="en-US" sz="1000" dirty="0">
                <a:latin typeface="メイリオ" panose="020B0604030504040204" pitchFamily="50" charset="-128"/>
                <a:ea typeface="メイリオ" panose="020B0604030504040204" pitchFamily="50" charset="-128"/>
              </a:rPr>
              <a:t>課税所得」とは</a:t>
            </a:r>
            <a:br>
              <a:rPr kumimoji="1" lang="en-US" altLang="ja-JP" sz="1000" dirty="0">
                <a:latin typeface="メイリオ" panose="020B0604030504040204" pitchFamily="50" charset="-128"/>
                <a:ea typeface="メイリオ" panose="020B0604030504040204" pitchFamily="50" charset="-128"/>
              </a:rPr>
            </a:br>
            <a:r>
              <a:rPr kumimoji="1" lang="ja-JP" altLang="en-US" sz="1000" dirty="0">
                <a:latin typeface="メイリオ" panose="020B0604030504040204" pitchFamily="50" charset="-128"/>
                <a:ea typeface="メイリオ" panose="020B0604030504040204" pitchFamily="50" charset="-128"/>
              </a:rPr>
              <a:t>　　　住民税納税通知書の「課税標準」の額</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前年の収入から、給与所得控除や公的年金等控除等、</a:t>
            </a:r>
            <a:br>
              <a:rPr kumimoji="1" lang="en-US" altLang="ja-JP" sz="1000" dirty="0">
                <a:latin typeface="メイリオ" panose="020B0604030504040204" pitchFamily="50" charset="-128"/>
                <a:ea typeface="メイリオ" panose="020B0604030504040204" pitchFamily="50" charset="-128"/>
              </a:rPr>
            </a:br>
            <a:r>
              <a:rPr kumimoji="1" lang="ja-JP" altLang="en-US" sz="1000" dirty="0">
                <a:latin typeface="メイリオ" panose="020B0604030504040204" pitchFamily="50" charset="-128"/>
                <a:ea typeface="メイリオ" panose="020B0604030504040204" pitchFamily="50" charset="-128"/>
              </a:rPr>
              <a:t>　　　所得控除</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基礎控除や社会保険料控除等</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等を差し引いた後の金額</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です。</a:t>
            </a:r>
            <a:endParaRPr kumimoji="1" lang="en-US" altLang="ja-JP" sz="1000" dirty="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　「年金収入」には遺族年金や障害年金は含みません。</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a:latin typeface="メイリオ" panose="020B0604030504040204" pitchFamily="50" charset="-128"/>
                <a:ea typeface="メイリオ" panose="020B0604030504040204" pitchFamily="50" charset="-128"/>
              </a:rPr>
              <a:t>※4</a:t>
            </a:r>
            <a:r>
              <a:rPr lang="ja-JP" altLang="en-US" sz="1000" dirty="0">
                <a:latin typeface="メイリオ" panose="020B0604030504040204" pitchFamily="50" charset="-128"/>
                <a:ea typeface="メイリオ" panose="020B0604030504040204" pitchFamily="50" charset="-128"/>
              </a:rPr>
              <a:t>　課税所得</a:t>
            </a:r>
            <a:r>
              <a:rPr lang="en-US" altLang="ja-JP" sz="1000" dirty="0">
                <a:latin typeface="メイリオ" panose="020B0604030504040204" pitchFamily="50" charset="-128"/>
                <a:ea typeface="メイリオ" panose="020B0604030504040204" pitchFamily="50" charset="-128"/>
              </a:rPr>
              <a:t>145</a:t>
            </a:r>
            <a:r>
              <a:rPr lang="ja-JP" altLang="en-US" sz="1000" dirty="0">
                <a:latin typeface="メイリオ" panose="020B0604030504040204" pitchFamily="50" charset="-128"/>
                <a:ea typeface="メイリオ" panose="020B0604030504040204" pitchFamily="50" charset="-128"/>
              </a:rPr>
              <a:t>万円以上で、医療費の窓口負担割合が３割の方です。</a:t>
            </a:r>
            <a:endParaRPr lang="en-US" altLang="ja-JP" sz="1000" dirty="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a:latin typeface="メイリオ" panose="020B0604030504040204" pitchFamily="50" charset="-128"/>
                <a:ea typeface="メイリオ" panose="020B0604030504040204" pitchFamily="50" charset="-128"/>
              </a:rPr>
              <a:t>※5</a:t>
            </a:r>
            <a:r>
              <a:rPr lang="ja-JP" altLang="en-US" sz="1000" dirty="0">
                <a:latin typeface="メイリオ" panose="020B0604030504040204" pitchFamily="50" charset="-128"/>
                <a:ea typeface="メイリオ" panose="020B0604030504040204" pitchFamily="50" charset="-128"/>
              </a:rPr>
              <a:t>　「その他の合計所得金額」とは</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　　　年金収入以外の事業収入や給与収入等から、必要経費や給与所得控除等を差し引いた後の金額のことです。　　　　　　　　　</a:t>
            </a:r>
            <a:endParaRPr lang="en-US" altLang="ja-JP" sz="1000" dirty="0">
              <a:latin typeface="メイリオ" panose="020B0604030504040204" pitchFamily="50" charset="-128"/>
              <a:ea typeface="メイリオ" panose="020B0604030504040204" pitchFamily="50" charset="-128"/>
            </a:endParaRPr>
          </a:p>
          <a:p>
            <a:pPr>
              <a:lnSpc>
                <a:spcPct val="110000"/>
              </a:lnSpc>
            </a:pPr>
            <a:r>
              <a:rPr lang="ja-JP" altLang="en-US" sz="1000" dirty="0">
                <a:latin typeface="メイリオ" panose="020B0604030504040204" pitchFamily="50" charset="-128"/>
                <a:ea typeface="メイリオ" panose="020B0604030504040204" pitchFamily="50" charset="-128"/>
              </a:rPr>
              <a:t>　　　また、給与所得がある場合は、給与所得金額から</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万円を控除します。</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21978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1547</TotalTime>
  <Words>437</Words>
  <Application>Microsoft Office PowerPoint</Application>
  <PresentationFormat>A4 210 x 297 mm</PresentationFormat>
  <Paragraphs>42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游ゴシック Light</vt:lpstr>
      <vt:lpstr>Arial</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PC095</cp:lastModifiedBy>
  <cp:revision>392</cp:revision>
  <cp:lastPrinted>2022-01-13T06:59:02Z</cp:lastPrinted>
  <dcterms:created xsi:type="dcterms:W3CDTF">2021-08-05T09:34:01Z</dcterms:created>
  <dcterms:modified xsi:type="dcterms:W3CDTF">2022-01-18T05:45:47Z</dcterms:modified>
</cp:coreProperties>
</file>